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48"/>
    <p:restoredTop sz="95827"/>
  </p:normalViewPr>
  <p:slideViewPr>
    <p:cSldViewPr snapToGrid="0" snapToObjects="1">
      <p:cViewPr varScale="1">
        <p:scale>
          <a:sx n="111" d="100"/>
          <a:sy n="111" d="100"/>
        </p:scale>
        <p:origin x="1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1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6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1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648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5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1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896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9A6F-69C9-5944-B251-4DA26D08EA66}" type="datetimeFigureOut">
              <a:rPr lang="en-US" smtClean="0"/>
              <a:t>5/18/20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1D9D8-8761-824A-AE74-679C5B400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59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bubba-production.benchmarkuniverse.com/clever/sulphur/X10505" TargetMode="External"/><Relationship Id="rId13" Type="http://schemas.openxmlformats.org/officeDocument/2006/relationships/hyperlink" Target="https://safeyoutube.net/w/yarF" TargetMode="External"/><Relationship Id="rId18" Type="http://schemas.openxmlformats.org/officeDocument/2006/relationships/image" Target="../media/image3.jpeg"/><Relationship Id="rId3" Type="http://schemas.openxmlformats.org/officeDocument/2006/relationships/hyperlink" Target="https://safeyoutube.net/w/7YqF" TargetMode="External"/><Relationship Id="rId7" Type="http://schemas.openxmlformats.org/officeDocument/2006/relationships/hyperlink" Target="http://www.reflexmath.com/" TargetMode="External"/><Relationship Id="rId12" Type="http://schemas.openxmlformats.org/officeDocument/2006/relationships/hyperlink" Target="https://bubba-production.benchmarkuniverse.com/clever/sulphur/X04930" TargetMode="External"/><Relationship Id="rId17" Type="http://schemas.openxmlformats.org/officeDocument/2006/relationships/image" Target="../media/image2.jpeg"/><Relationship Id="rId2" Type="http://schemas.openxmlformats.org/officeDocument/2006/relationships/hyperlink" Target="https://clever.com/oauth/authorize?channel=clever&amp;client_id=4c63c1cf623dce82caac&amp;confirmed=true&amp;district_id=590a4480376f8800013e9229&amp;redirect_uri=https%3A%2F%2Fclever.com%2Fin%2Fauth_callback&amp;response_type=code&amp;state=9dbab6f821ced68a20e9bf7665a5e9fd5413ca5b4ec1da66b1f1ff0eb4f669b4" TargetMode="Externa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ssroom.google.com/u/0/c/NTYwODcwNzgyMjFa" TargetMode="External"/><Relationship Id="rId11" Type="http://schemas.openxmlformats.org/officeDocument/2006/relationships/hyperlink" Target="https://www.khanacademy.org/math/cc-kindergarten-math" TargetMode="External"/><Relationship Id="rId5" Type="http://schemas.openxmlformats.org/officeDocument/2006/relationships/hyperlink" Target="../../Downloads/Spink1-050118-TESkill.pdf" TargetMode="External"/><Relationship Id="rId15" Type="http://schemas.openxmlformats.org/officeDocument/2006/relationships/hyperlink" Target="../../Downloads/LFO-030120-Frogs-Activity-Printable.pdf" TargetMode="External"/><Relationship Id="rId10" Type="http://schemas.openxmlformats.org/officeDocument/2006/relationships/hyperlink" Target="https://jr.brainpop.com/socialstudies/economics/needsandwants/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s://sciencespink1.scholastic.com/issues/2017-18/050118.html" TargetMode="External"/><Relationship Id="rId9" Type="http://schemas.openxmlformats.org/officeDocument/2006/relationships/hyperlink" Target="https://documentcloud.adobe.com/link/track?uri=urn:aaid:scds:US:cfbd7543-4055-4763-95f3-ef0ebe5306d6" TargetMode="External"/><Relationship Id="rId14" Type="http://schemas.openxmlformats.org/officeDocument/2006/relationships/hyperlink" Target="https://letsfindout.scholastic.com/issues/2019-20/030320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040" y="0"/>
            <a:ext cx="4960618" cy="952623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 dirty="0">
                <a:latin typeface="Berlin Sans FB Demi" panose="020E0802020502020306" pitchFamily="34" charset="0"/>
                <a:cs typeface="HelloBigDeal"/>
              </a:rPr>
              <a:t>    </a:t>
            </a:r>
            <a:r>
              <a:rPr lang="en-US" sz="2700" b="1" dirty="0">
                <a:latin typeface="AbcBulletin" pitchFamily="2" charset="0"/>
                <a:cs typeface="HelloBigDeal"/>
              </a:rPr>
              <a:t>Week of 5/18-5/22</a:t>
            </a:r>
            <a:endParaRPr lang="en-US" sz="3600" b="1" dirty="0">
              <a:latin typeface="AbcBulletin" pitchFamily="2" charset="0"/>
              <a:cs typeface="HelloBigDe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14087"/>
              </p:ext>
            </p:extLst>
          </p:nvPr>
        </p:nvGraphicFramePr>
        <p:xfrm>
          <a:off x="204186" y="843379"/>
          <a:ext cx="8771140" cy="58503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54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4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23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Monday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Tuesday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Wednesday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Thursday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HelloBigDeal"/>
                          <a:cs typeface="HelloBigDeal"/>
                        </a:rPr>
                        <a:t>Friday</a:t>
                      </a: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8001"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20 minutes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baseline="0" dirty="0">
                          <a:latin typeface="Comic Sans MS"/>
                          <a:cs typeface="Comic Sans MS"/>
                        </a:rPr>
                        <a:t>Unit 9 Week 3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3"/>
                        </a:rPr>
                        <a:t>Sight Words Video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3"/>
                        </a:rPr>
                        <a:t>Level 2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Scholastic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ScienceSpin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Classroom password is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sskinderleao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sng" kern="1200" baseline="0" dirty="0">
                          <a:solidFill>
                            <a:srgbClr val="3366FF"/>
                          </a:solidFill>
                          <a:latin typeface="Comic Sans MS"/>
                          <a:ea typeface="+mn-ea"/>
                          <a:cs typeface="Comic Sans MS"/>
                          <a:hlinkClick r:id="rId4"/>
                        </a:rPr>
                        <a:t>Be a Bubble Boss</a:t>
                      </a: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en-US" sz="1400" dirty="0"/>
                        <a:t>Try this Science Experiment. </a:t>
                      </a:r>
                      <a:r>
                        <a:rPr lang="en-US" sz="1400" dirty="0">
                          <a:hlinkClick r:id="rId5"/>
                        </a:rPr>
                        <a:t>Bubbles</a:t>
                      </a: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en-US" sz="1200" u="sng" kern="1200" baseline="0" dirty="0">
                        <a:solidFill>
                          <a:srgbClr val="3366FF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Reflex Math </a:t>
                      </a: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 5.18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Bear Needs Help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10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Read: </a:t>
                      </a:r>
                      <a:r>
                        <a:rPr lang="en-US" sz="1200" b="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8"/>
                        </a:rPr>
                        <a:t>A Home for Moles</a:t>
                      </a:r>
                      <a:endParaRPr lang="en-US" sz="1200" b="0" u="sng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Draw and write a different ending to this story.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9"/>
                        </a:rPr>
                        <a:t>Lined paper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b="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Brainpop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Jr. </a:t>
                      </a:r>
                    </a:p>
                    <a:p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10"/>
                        </a:rPr>
                        <a:t>Needs and Wants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What does a person need to live? Draw your answer.</a:t>
                      </a: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endParaRPr lang="en-US" sz="1400" b="0" i="0" u="none" kern="1200" baseline="0" dirty="0">
                        <a:solidFill>
                          <a:schemeClr val="dk1"/>
                        </a:solidFill>
                        <a:effectLst/>
                        <a:latin typeface="Comic Sans MS" panose="030F0902030302020204" pitchFamily="66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05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05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Google Classroom</a:t>
                      </a:r>
                      <a:endParaRPr lang="en-US" sz="105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05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Khan Math</a:t>
                      </a:r>
                      <a:endParaRPr lang="en-US" sz="105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 Unit 9 Week 3     3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Listen to the story </a:t>
                      </a:r>
                      <a:r>
                        <a:rPr lang="en-US" sz="1400" dirty="0">
                          <a:latin typeface="Comic Sans MS"/>
                          <a:cs typeface="Comic Sans MS"/>
                          <a:hlinkClick r:id="rId12"/>
                        </a:rPr>
                        <a:t>Munching Millie</a:t>
                      </a:r>
                      <a:endParaRPr lang="en-US" sz="1400" baseline="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Talk or write about the story events.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dirty="0">
                          <a:latin typeface="Comic Sans MS"/>
                          <a:cs typeface="Comic Sans MS"/>
                        </a:rPr>
                        <a:t>Beginning, middle, and end.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Reflex Math </a:t>
                      </a:r>
                      <a:endParaRPr lang="en-US" sz="7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Benchmark Advance Online 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ThinkCentral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Lesson 5.19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My Shared Reading: </a:t>
                      </a: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What do I Want?</a:t>
                      </a:r>
                      <a:r>
                        <a:rPr lang="en-US" sz="1200" b="1" i="1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pg. 12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q"/>
                        <a:tabLst/>
                        <a:defRPr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indent="0">
                        <a:buFont typeface="Wingdings" charset="2"/>
                        <a:buNone/>
                      </a:pP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r>
                        <a:rPr lang="en-US" sz="1400" b="1" u="sng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Zoom Meeting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HelloBirdie"/>
                          <a:cs typeface="HelloBirdie"/>
                        </a:rPr>
                        <a:t>5/21 Share: Long o (Final-e) rose, rope, joke, etc.</a:t>
                      </a:r>
                      <a:endParaRPr lang="en-US" sz="11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FF000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Red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9:00-9:15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Orange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9:15-9:30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00B05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Green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9:30-9:45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Blue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9:45-10:00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200" kern="1200" dirty="0">
                          <a:solidFill>
                            <a:srgbClr val="7030A0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Purple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902030302020204" pitchFamily="66" charset="0"/>
                          <a:ea typeface="+mn-ea"/>
                          <a:cs typeface="+mn-cs"/>
                        </a:rPr>
                        <a:t> 10:00-10:15</a:t>
                      </a: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Reflex Math </a:t>
                      </a:r>
                      <a:endParaRPr lang="en-US" sz="1200" dirty="0">
                        <a:solidFill>
                          <a:srgbClr val="3366FF"/>
                        </a:solidFill>
                        <a:latin typeface="Comic Sans MS"/>
                        <a:cs typeface="Comic Sans M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</a:t>
                      </a:r>
                      <a:r>
                        <a:rPr lang="en-US" sz="1200" dirty="0">
                          <a:latin typeface="Comic Sans MS"/>
                          <a:cs typeface="Comic Sans MS"/>
                          <a:hlinkClick r:id="rId2"/>
                        </a:rPr>
                        <a:t>Imagine Learning</a:t>
                      </a:r>
                      <a:endParaRPr lang="en-US" sz="1200" dirty="0">
                        <a:latin typeface="Comic Sans MS"/>
                        <a:cs typeface="Comic Sans MS"/>
                      </a:endParaRPr>
                    </a:p>
                    <a:p>
                      <a:pPr marL="285750" indent="-2857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20 minutes   </a:t>
                      </a:r>
                      <a:r>
                        <a:rPr lang="en-US" sz="1200" baseline="0" dirty="0">
                          <a:latin typeface="Comic Sans MS"/>
                          <a:cs typeface="Comic Sans MS"/>
                          <a:hlinkClick r:id="rId2"/>
                        </a:rPr>
                        <a:t>Imagine Math</a:t>
                      </a:r>
                      <a:endParaRPr lang="en-US" sz="1200" baseline="0" dirty="0">
                        <a:latin typeface="Comic Sans MS"/>
                        <a:cs typeface="Comic Sans MS"/>
                      </a:endParaRP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 Unit 9 Week 3      3 Benchmark packet pages</a:t>
                      </a:r>
                    </a:p>
                    <a:p>
                      <a:pPr marL="171450" indent="-171450">
                        <a:buFont typeface="Wingdings" charset="2"/>
                        <a:buChar char="q"/>
                      </a:pP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1 math page (Blue book in Kinder Bundle)</a:t>
                      </a:r>
                    </a:p>
                    <a:p>
                      <a:endParaRPr lang="en-US" sz="11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902030302020204" pitchFamily="66" charset="0"/>
                          <a:hlinkClick r:id="rId13"/>
                        </a:rPr>
                        <a:t>Macarena Count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omic Sans MS" panose="030F0902030302020204" pitchFamily="66" charset="0"/>
                          <a:hlinkClick r:id="rId13"/>
                        </a:rPr>
                        <a:t>to 100 video</a:t>
                      </a:r>
                      <a:endParaRPr lang="en-US" sz="1200" dirty="0">
                        <a:latin typeface="Comic Sans MS" panose="030F09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omic Sans MS" panose="030F0902030302020204" pitchFamily="66" charset="0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Scholastic 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Let’s Find Out</a:t>
                      </a: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Classroom password is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sskinderleao</a:t>
                      </a:r>
                      <a:endParaRPr lang="en-US" sz="12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14"/>
                        </a:rPr>
                        <a:t>A Frog Grows Up</a:t>
                      </a:r>
                      <a:endParaRPr lang="en-US" sz="1200" b="1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171450" indent="-171450">
                        <a:buFont typeface="Wingdings" pitchFamily="2" charset="2"/>
                        <a:buChar char="q"/>
                      </a:pP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</a:rPr>
                        <a:t>Try making this fun necklace. </a:t>
                      </a:r>
                      <a:r>
                        <a:rPr lang="en-US" sz="1200" b="0" u="none" kern="1200" baseline="0" dirty="0">
                          <a:solidFill>
                            <a:schemeClr val="dk1"/>
                          </a:solidFill>
                          <a:latin typeface="Comic Sans MS"/>
                          <a:ea typeface="+mn-ea"/>
                          <a:cs typeface="Comic Sans MS"/>
                          <a:hlinkClick r:id="rId15"/>
                        </a:rPr>
                        <a:t>Frog Life Cycle</a:t>
                      </a:r>
                      <a:endParaRPr lang="en-US" sz="1200" b="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latin typeface="Comic Sans MS" panose="030F0902030302020204" pitchFamily="66" charset="0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ctr"/>
                      <a:endParaRPr lang="en-US" sz="900" u="none" kern="1200" baseline="0" dirty="0">
                        <a:solidFill>
                          <a:schemeClr val="dk1"/>
                        </a:solidFill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algn="l"/>
                      <a:endParaRPr lang="en-US" sz="1200" u="non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Optional Practice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Google Classroom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lang="en-US" sz="1200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Khan Math</a:t>
                      </a:r>
                      <a:endParaRPr lang="en-US" sz="1200" u="sng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48F6085E-6639-7749-874D-F98AC03E010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945370" y="5081284"/>
            <a:ext cx="872121" cy="872121"/>
          </a:xfrm>
          <a:prstGeom prst="rect">
            <a:avLst/>
          </a:prstGeom>
        </p:spPr>
      </p:pic>
      <p:pic>
        <p:nvPicPr>
          <p:cNvPr id="10" name="Picture 9" descr="A graffiti covered wall&#10;&#10;Description automatically generated">
            <a:extLst>
              <a:ext uri="{FF2B5EF4-FFF2-40B4-BE49-F238E27FC236}">
                <a16:creationId xmlns:a16="http://schemas.microsoft.com/office/drawing/2014/main" id="{DD0B1548-5B45-F04E-80CD-DF6387A58DE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924639" y="5139605"/>
            <a:ext cx="875016" cy="875016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AB8F6103-67A7-004C-802A-762F00A8E5C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21527" y="4672936"/>
            <a:ext cx="955587" cy="955587"/>
          </a:xfrm>
          <a:prstGeom prst="rect">
            <a:avLst/>
          </a:prstGeom>
        </p:spPr>
      </p:pic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7B16BD9B-8B51-0D40-B429-CAF3F2C8EFE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314935" y="60063"/>
            <a:ext cx="726312" cy="72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23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309</Words>
  <Application>Microsoft Macintosh PowerPoint</Application>
  <PresentationFormat>On-screen Show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AbcBulletin</vt:lpstr>
      <vt:lpstr>Arial</vt:lpstr>
      <vt:lpstr>Berlin Sans FB Demi</vt:lpstr>
      <vt:lpstr>Calibri</vt:lpstr>
      <vt:lpstr>Calibri Light</vt:lpstr>
      <vt:lpstr>Comic Sans MS</vt:lpstr>
      <vt:lpstr>HelloBigDeal</vt:lpstr>
      <vt:lpstr>HelloBirdie</vt:lpstr>
      <vt:lpstr>Wingdings</vt:lpstr>
      <vt:lpstr>Office Theme</vt:lpstr>
      <vt:lpstr>    Week of 5/18-5/22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Week of 5/4-5/8</dc:title>
  <dc:creator>Sophia Leao</dc:creator>
  <cp:lastModifiedBy>Sophia Leao</cp:lastModifiedBy>
  <cp:revision>30</cp:revision>
  <dcterms:created xsi:type="dcterms:W3CDTF">2020-05-03T17:42:53Z</dcterms:created>
  <dcterms:modified xsi:type="dcterms:W3CDTF">2020-05-18T16:36:39Z</dcterms:modified>
</cp:coreProperties>
</file>